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C3F0-3111-4483-9806-E2D7F07AB4A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CC02-80AA-4535-A81E-FE38F5452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2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C3F0-3111-4483-9806-E2D7F07AB4A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CC02-80AA-4535-A81E-FE38F5452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6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C3F0-3111-4483-9806-E2D7F07AB4A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CC02-80AA-4535-A81E-FE38F5452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1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C3F0-3111-4483-9806-E2D7F07AB4A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CC02-80AA-4535-A81E-FE38F5452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2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C3F0-3111-4483-9806-E2D7F07AB4A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CC02-80AA-4535-A81E-FE38F5452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9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C3F0-3111-4483-9806-E2D7F07AB4A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CC02-80AA-4535-A81E-FE38F5452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09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C3F0-3111-4483-9806-E2D7F07AB4A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CC02-80AA-4535-A81E-FE38F5452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C3F0-3111-4483-9806-E2D7F07AB4A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CC02-80AA-4535-A81E-FE38F5452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C3F0-3111-4483-9806-E2D7F07AB4A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CC02-80AA-4535-A81E-FE38F5452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02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C3F0-3111-4483-9806-E2D7F07AB4A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CC02-80AA-4535-A81E-FE38F5452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8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C3F0-3111-4483-9806-E2D7F07AB4A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CC02-80AA-4535-A81E-FE38F5452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02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3C3F0-3111-4483-9806-E2D7F07AB4A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1CC02-80AA-4535-A81E-FE38F5452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70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3236" y="10512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7300" dirty="0" smtClean="0">
                <a:solidFill>
                  <a:srgbClr val="333399"/>
                </a:solidFill>
                <a:latin typeface="Bahnschrift SemiBold Condensed" panose="020B0502040204020203" pitchFamily="34" charset="0"/>
              </a:rPr>
              <a:t>Перспективы и проблемы</a:t>
            </a:r>
            <a:r>
              <a:rPr lang="ru-RU" dirty="0" smtClean="0">
                <a:solidFill>
                  <a:srgbClr val="333399"/>
                </a:solidFill>
                <a:latin typeface="Bahnschrift SemiBold Condensed" panose="020B0502040204020203" pitchFamily="34" charset="0"/>
              </a:rPr>
              <a:t/>
            </a:r>
            <a:br>
              <a:rPr lang="ru-RU" dirty="0" smtClean="0">
                <a:solidFill>
                  <a:srgbClr val="333399"/>
                </a:solidFill>
                <a:latin typeface="Bahnschrift SemiBold Condensed" panose="020B0502040204020203" pitchFamily="34" charset="0"/>
              </a:rPr>
            </a:br>
            <a:r>
              <a:rPr lang="ru-RU" dirty="0" smtClean="0">
                <a:solidFill>
                  <a:srgbClr val="333399"/>
                </a:solidFill>
                <a:latin typeface="Bahnschrift SemiBold Condensed" panose="020B0502040204020203" pitchFamily="34" charset="0"/>
              </a:rPr>
              <a:t>организации производства новых </a:t>
            </a:r>
            <a:r>
              <a:rPr lang="ru-RU" dirty="0" err="1" smtClean="0">
                <a:solidFill>
                  <a:srgbClr val="333399"/>
                </a:solidFill>
                <a:latin typeface="Bahnschrift SemiBold Condensed" panose="020B0502040204020203" pitchFamily="34" charset="0"/>
              </a:rPr>
              <a:t>имплантов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46222"/>
            <a:ext cx="9144000" cy="690829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latin typeface="Bahnschrift SemiBold Condensed" panose="020B0502040204020203" pitchFamily="34" charset="0"/>
              </a:rPr>
              <a:t>Александр Евдокимов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20" y="5280091"/>
            <a:ext cx="2719214" cy="909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2983" y="5439624"/>
            <a:ext cx="2935706" cy="77002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6973123" y="5445350"/>
            <a:ext cx="2974326" cy="913587"/>
            <a:chOff x="8617196" y="5439624"/>
            <a:chExt cx="2974326" cy="91358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7196" y="5439624"/>
              <a:ext cx="1037885" cy="913587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55081" y="5609196"/>
              <a:ext cx="1936441" cy="580524"/>
            </a:xfrm>
            <a:prstGeom prst="rect">
              <a:avLst/>
            </a:prstGeom>
          </p:spPr>
        </p:pic>
      </p:grpSp>
      <p:pic>
        <p:nvPicPr>
          <p:cNvPr id="4098" name="Picture 2" descr="https://pnzgu.ru/files/pnzgu.ru/news/2018/june/05/logpgu_simbioz2013_ne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135" y="5101138"/>
            <a:ext cx="1166083" cy="110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15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05" y="621430"/>
            <a:ext cx="3846496" cy="11539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05" y="2242686"/>
            <a:ext cx="10872635" cy="40937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75184" y="321241"/>
            <a:ext cx="62211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Bahnschrift SemiBold Condensed" panose="020B0502040204020203" pitchFamily="34" charset="0"/>
              </a:rPr>
              <a:t>«Развитие фармацевтической и медицинской промышленности» </a:t>
            </a:r>
            <a:endParaRPr lang="en-US" sz="3600" dirty="0" smtClean="0">
              <a:latin typeface="Bahnschrift SemiBold Condensed" panose="020B0502040204020203" pitchFamily="34" charset="0"/>
            </a:endParaRPr>
          </a:p>
          <a:p>
            <a:r>
              <a:rPr lang="ru-RU" sz="3600" dirty="0" smtClean="0">
                <a:latin typeface="Bahnschrift SemiBold Condensed" panose="020B0502040204020203" pitchFamily="34" charset="0"/>
              </a:rPr>
              <a:t>на 2013-2020 годы</a:t>
            </a:r>
            <a:endParaRPr lang="ru-RU" sz="3600" dirty="0">
              <a:latin typeface="Bahnschrift SemiBold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81838" y="6465184"/>
            <a:ext cx="2178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http://pharma-2020.ru/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4309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47" y="734274"/>
            <a:ext cx="4287878" cy="28204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42560" y="734274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latin typeface="Bahnschrift SemiBold Condensed" panose="020B0502040204020203" pitchFamily="34" charset="0"/>
              </a:rPr>
              <a:t>“ </a:t>
            </a:r>
            <a:r>
              <a:rPr lang="ru-RU" sz="3200" dirty="0" smtClean="0">
                <a:latin typeface="Bahnschrift SemiBold Condensed" panose="020B0502040204020203" pitchFamily="34" charset="0"/>
              </a:rPr>
              <a:t>В апреле 2018 года доля отечественных </a:t>
            </a:r>
            <a:r>
              <a:rPr lang="ru-RU" sz="3200" dirty="0" err="1" smtClean="0">
                <a:latin typeface="Bahnschrift SemiBold Condensed" panose="020B0502040204020203" pitchFamily="34" charset="0"/>
              </a:rPr>
              <a:t>медизделий</a:t>
            </a:r>
            <a:r>
              <a:rPr lang="ru-RU" sz="3200" dirty="0" smtClean="0">
                <a:latin typeface="Bahnschrift SemiBold Condensed" panose="020B0502040204020203" pitchFamily="34" charset="0"/>
              </a:rPr>
              <a:t> в России не изменилась по сравнению с показателем 2014 года, оставшись на всё той же отметке в 21 %. </a:t>
            </a:r>
            <a:r>
              <a:rPr lang="en-US" sz="3200" dirty="0" smtClean="0">
                <a:latin typeface="Bahnschrift SemiBold Condensed" panose="020B0502040204020203" pitchFamily="34" charset="0"/>
              </a:rPr>
              <a:t>“</a:t>
            </a:r>
            <a:endParaRPr lang="ru-RU" sz="3200" dirty="0">
              <a:latin typeface="Bahnschrift SemiBold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04059" y="328971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https://www.sonar2050.org/publications/ot-medgenocida-k-posledney-nadejde/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2522" y="2851551"/>
            <a:ext cx="1229176" cy="2775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9047" y="3866104"/>
            <a:ext cx="110048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ahnschrift SemiBold Condensed" panose="020B0502040204020203" pitchFamily="34" charset="0"/>
              </a:rPr>
              <a:t>“ </a:t>
            </a:r>
            <a:r>
              <a:rPr lang="ru-RU" sz="2800" dirty="0" smtClean="0">
                <a:latin typeface="Bahnschrift SemiBold Condensed" panose="020B0502040204020203" pitchFamily="34" charset="0"/>
              </a:rPr>
              <a:t>За первые семь месяцев 2020 года экспорт российских медицинских изделий составил $ 673,32 млн. Наибольшая доля экспорта приходилась на маски, дыхательное оборудование, термометры, рентгенодиагностическое оборудование, дефибрилляторы и аппаратуру для переливания крови.</a:t>
            </a:r>
            <a:r>
              <a:rPr lang="en-US" sz="2800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800" dirty="0" smtClean="0">
                <a:latin typeface="Bahnschrift SemiBold Condensed" panose="020B0502040204020203" pitchFamily="34" charset="0"/>
              </a:rPr>
              <a:t>Доля импорта </a:t>
            </a:r>
            <a:r>
              <a:rPr lang="ru-RU" sz="2800" dirty="0" err="1" smtClean="0">
                <a:latin typeface="Bahnschrift SemiBold Condensed" panose="020B0502040204020203" pitchFamily="34" charset="0"/>
              </a:rPr>
              <a:t>медизделий</a:t>
            </a:r>
            <a:r>
              <a:rPr lang="ru-RU" sz="2800" dirty="0" smtClean="0">
                <a:latin typeface="Bahnschrift SemiBold Condensed" panose="020B0502040204020203" pitchFamily="34" charset="0"/>
              </a:rPr>
              <a:t>, по сравнению с 2019 годом, снизилась на 6,5%.</a:t>
            </a:r>
            <a:r>
              <a:rPr lang="en-US" sz="2800" dirty="0" smtClean="0">
                <a:latin typeface="Bahnschrift SemiBold Condensed" panose="020B0502040204020203" pitchFamily="34" charset="0"/>
              </a:rPr>
              <a:t> “</a:t>
            </a:r>
            <a:endParaRPr lang="ru-RU" sz="2800" dirty="0">
              <a:latin typeface="Bahnschrift SemiBold Condensed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45229" y="6270361"/>
            <a:ext cx="6178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https://meditex.ru/news_all/RossiyskiyrynokmeditsinskikhizdeliyItogi2020goda/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47" y="6180482"/>
            <a:ext cx="1934685" cy="31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6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4521" y="427048"/>
            <a:ext cx="3837213" cy="410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3410" y="4528105"/>
            <a:ext cx="108165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С 1 января 2022 года пройти регистрацию можно будет только по правилам ЕЭС </a:t>
            </a:r>
            <a:endParaRPr lang="ru-RU" sz="5400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008" y="593914"/>
            <a:ext cx="2529216" cy="359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818355" y="2122710"/>
            <a:ext cx="1940105" cy="889910"/>
            <a:chOff x="4922521" y="2122710"/>
            <a:chExt cx="1940105" cy="889910"/>
          </a:xfrm>
        </p:grpSpPr>
        <p:sp>
          <p:nvSpPr>
            <p:cNvPr id="4" name="Нашивка 3"/>
            <p:cNvSpPr/>
            <p:nvPr/>
          </p:nvSpPr>
          <p:spPr>
            <a:xfrm>
              <a:off x="4922521" y="2122710"/>
              <a:ext cx="840921" cy="889907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>
              <a:off x="5461907" y="2122713"/>
              <a:ext cx="840921" cy="889907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>
              <a:off x="6021705" y="2122711"/>
              <a:ext cx="840921" cy="889907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78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55" y="329261"/>
            <a:ext cx="4132641" cy="30973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22255" y="324942"/>
            <a:ext cx="68884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17</a:t>
            </a:r>
            <a:r>
              <a:rPr lang="ru-RU" sz="2800" dirty="0" smtClean="0">
                <a:latin typeface="Bahnschrift SemiBold Condensed" panose="020B0502040204020203" pitchFamily="34" charset="0"/>
              </a:rPr>
              <a:t>лабораторий по техническим испытаниям</a:t>
            </a:r>
            <a:endParaRPr lang="ru-RU" sz="2800" dirty="0">
              <a:latin typeface="Bahnschrift SemiBold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2257" y="1510313"/>
            <a:ext cx="71772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2</a:t>
            </a:r>
            <a:r>
              <a:rPr lang="ru-RU" sz="80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200" dirty="0" smtClean="0">
                <a:latin typeface="Bahnschrift SemiBold Condensed" panose="020B0502040204020203" pitchFamily="34" charset="0"/>
              </a:rPr>
              <a:t>лаборатории могут провести испытания протезов клапанов сердца</a:t>
            </a:r>
            <a:endParaRPr lang="ru-RU" sz="3200" dirty="0">
              <a:latin typeface="Bahnschrift SemiBold 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147" y="3638348"/>
            <a:ext cx="3976346" cy="29938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1754" y="3609471"/>
            <a:ext cx="77290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8</a:t>
            </a:r>
            <a:r>
              <a:rPr lang="ru-RU" sz="80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800" dirty="0" smtClean="0">
                <a:latin typeface="Bahnschrift SemiBold Condensed" panose="020B0502040204020203" pitchFamily="34" charset="0"/>
              </a:rPr>
              <a:t>лабораторий по токсикологическим испытаниям</a:t>
            </a:r>
            <a:endParaRPr lang="ru-RU" sz="2800" dirty="0">
              <a:latin typeface="Bahnschrift SemiBold Condensed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754" y="4750033"/>
            <a:ext cx="77290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3</a:t>
            </a:r>
            <a:r>
              <a:rPr lang="ru-RU" sz="80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200" dirty="0" smtClean="0">
                <a:latin typeface="Bahnschrift SemiBold Condensed" panose="020B0502040204020203" pitchFamily="34" charset="0"/>
              </a:rPr>
              <a:t>лаборатории могут провести испытания протезов клапанов сердца</a:t>
            </a:r>
            <a:endParaRPr lang="ru-RU" sz="32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3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bali.ru/wp-content/uploads/2018/09/CE_Conformite_Europeenne_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086" y="732340"/>
            <a:ext cx="2049235" cy="146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ure-lighting.com/wp-content/uploads/2020/09/fda-logo-big-1080x6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086" y="2499294"/>
            <a:ext cx="2153737" cy="134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3410" y="3956605"/>
            <a:ext cx="108165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В России не найдено лабораторий с международной аккредитацией, которые готовы провести испытания имплантируемых изделий</a:t>
            </a:r>
            <a:endParaRPr lang="ru-RU" sz="4800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2055" name="Picture 7" descr="https://www.tcmetrologia.com/content/uploads/2020/07/ilac-rg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6661" y="2547000"/>
            <a:ext cx="1143907" cy="114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inetinfotech.in/images/IMS-International-IAF-Log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0182" y="508594"/>
            <a:ext cx="1725498" cy="107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182" y="1781754"/>
            <a:ext cx="1796866" cy="71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453995" y="535981"/>
            <a:ext cx="51354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333399"/>
                </a:solidFill>
                <a:latin typeface="Bahnschrift SemiBold Condensed" panose="020B0502040204020203" pitchFamily="34" charset="0"/>
              </a:rPr>
              <a:t>ISO/IEC </a:t>
            </a:r>
            <a:r>
              <a:rPr lang="en-US" sz="6600" dirty="0" smtClean="0">
                <a:solidFill>
                  <a:srgbClr val="333399"/>
                </a:solidFill>
                <a:latin typeface="Bahnschrift SemiBold Condensed" panose="020B0502040204020203" pitchFamily="34" charset="0"/>
              </a:rPr>
              <a:t>17025</a:t>
            </a:r>
          </a:p>
          <a:p>
            <a:pPr algn="ctr"/>
            <a:r>
              <a:rPr lang="ru-RU" dirty="0">
                <a:solidFill>
                  <a:srgbClr val="333399"/>
                </a:solidFill>
                <a:latin typeface="Bahnschrift SemiBold Condensed" panose="020B0502040204020203" pitchFamily="34" charset="0"/>
              </a:rPr>
              <a:t>Испытательные и калибровочные лаборатории</a:t>
            </a:r>
          </a:p>
        </p:txBody>
      </p:sp>
      <p:pic>
        <p:nvPicPr>
          <p:cNvPr id="2066" name="Picture 18" descr="http://www.wiegand.ru/upload/iblock/6c3/glp_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05" y="19209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38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651742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3410" y="4030496"/>
            <a:ext cx="108165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Для испытания на ресурс долговечности необходимо специальное оборудование</a:t>
            </a:r>
            <a:endParaRPr lang="ru-RU" sz="6000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3075" name="Picture 3" descr="D:\Мои документы\Научно-исследовательская работа\Протезы клапанов\Долговечност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72" y="836249"/>
            <a:ext cx="3336592" cy="250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www.tainstruments.com/wp-content/uploads/SGT-1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725" y="618871"/>
            <a:ext cx="3205248" cy="27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874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91463" y="445654"/>
            <a:ext cx="6343074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b="1" dirty="0">
                <a:latin typeface="Bahnschrift SemiBold Condensed" panose="020B0502040204020203" pitchFamily="34" charset="0"/>
              </a:rPr>
              <a:t>Новый корпус ЗАО НПП «</a:t>
            </a:r>
            <a:r>
              <a:rPr lang="ru-RU" altLang="ru-RU" sz="4000" b="1" dirty="0" err="1">
                <a:latin typeface="Bahnschrift SemiBold Condensed" panose="020B0502040204020203" pitchFamily="34" charset="0"/>
              </a:rPr>
              <a:t>МедИнж</a:t>
            </a:r>
            <a:r>
              <a:rPr lang="ru-RU" altLang="ru-RU" sz="4000" b="1" dirty="0" smtClean="0">
                <a:latin typeface="Bahnschrift SemiBold Condensed" panose="020B0502040204020203" pitchFamily="34" charset="0"/>
              </a:rPr>
              <a:t>» / Технопарка «</a:t>
            </a:r>
            <a:r>
              <a:rPr lang="ru-RU" altLang="ru-RU" sz="4000" b="1" dirty="0" err="1" smtClean="0">
                <a:latin typeface="Bahnschrift SemiBold Condensed" panose="020B0502040204020203" pitchFamily="34" charset="0"/>
              </a:rPr>
              <a:t>МедИнж</a:t>
            </a:r>
            <a:r>
              <a:rPr lang="ru-RU" altLang="ru-RU" sz="4000" b="1" dirty="0" smtClean="0">
                <a:latin typeface="Bahnschrift SemiBold Condensed" panose="020B0502040204020203" pitchFamily="34" charset="0"/>
              </a:rPr>
              <a:t>»</a:t>
            </a:r>
            <a:endParaRPr lang="ru-RU" altLang="ru-RU" sz="4000" b="1" dirty="0">
              <a:latin typeface="Bahnschrift SemiBold Condensed" panose="020B0502040204020203" pitchFamily="34" charset="0"/>
            </a:endParaRPr>
          </a:p>
          <a:p>
            <a:pPr eaLnBrk="1" hangingPunct="1"/>
            <a:r>
              <a:rPr lang="ru-RU" altLang="ru-RU" sz="3200" dirty="0">
                <a:solidFill>
                  <a:srgbClr val="333399"/>
                </a:solidFill>
                <a:latin typeface="Bahnschrift SemiBold Condensed" panose="020B0502040204020203" pitchFamily="34" charset="0"/>
              </a:rPr>
              <a:t>Общая площадь – 15000 кв. м.</a:t>
            </a:r>
          </a:p>
          <a:p>
            <a:pPr eaLnBrk="1" hangingPunct="1"/>
            <a:r>
              <a:rPr lang="ru-RU" altLang="ru-RU" sz="3200" dirty="0">
                <a:solidFill>
                  <a:srgbClr val="333399"/>
                </a:solidFill>
                <a:latin typeface="Bahnschrift SemiBold Condensed" panose="020B0502040204020203" pitchFamily="34" charset="0"/>
              </a:rPr>
              <a:t>Производственные площади – 5800 кв. м.</a:t>
            </a:r>
          </a:p>
          <a:p>
            <a:pPr eaLnBrk="1" hangingPunct="1"/>
            <a:r>
              <a:rPr lang="ru-RU" altLang="ru-RU" sz="3200" dirty="0">
                <a:solidFill>
                  <a:srgbClr val="333399"/>
                </a:solidFill>
                <a:latin typeface="Bahnschrift SemiBold Condensed" panose="020B0502040204020203" pitchFamily="34" charset="0"/>
              </a:rPr>
              <a:t>в </a:t>
            </a:r>
            <a:r>
              <a:rPr lang="ru-RU" altLang="ru-RU" sz="3200" dirty="0" err="1">
                <a:solidFill>
                  <a:srgbClr val="333399"/>
                </a:solidFill>
                <a:latin typeface="Bahnschrift SemiBold Condensed" panose="020B0502040204020203" pitchFamily="34" charset="0"/>
              </a:rPr>
              <a:t>т.ч</a:t>
            </a:r>
            <a:r>
              <a:rPr lang="ru-RU" altLang="ru-RU" sz="3200" dirty="0">
                <a:solidFill>
                  <a:srgbClr val="333399"/>
                </a:solidFill>
                <a:latin typeface="Bahnschrift SemiBold Condensed" panose="020B0502040204020203" pitchFamily="34" charset="0"/>
              </a:rPr>
              <a:t>. «чистые» помещения – 1800 кв. м.</a:t>
            </a:r>
          </a:p>
          <a:p>
            <a:pPr algn="r" eaLnBrk="1" hangingPunct="1"/>
            <a:endParaRPr lang="ru-RU" altLang="ru-RU" sz="1800" b="1" dirty="0">
              <a:latin typeface="Calibri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4980" y="3742278"/>
            <a:ext cx="789709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200" b="1" dirty="0">
                <a:latin typeface="Bahnschrift SemiBold Condensed" panose="020B0502040204020203" pitchFamily="34" charset="0"/>
              </a:rPr>
              <a:t>Испытательный центр медицинских изделий</a:t>
            </a:r>
          </a:p>
          <a:p>
            <a:pPr eaLnBrk="1" hangingPunct="1"/>
            <a:r>
              <a:rPr lang="ru-RU" altLang="ru-RU" sz="3200" dirty="0">
                <a:solidFill>
                  <a:srgbClr val="333399"/>
                </a:solidFill>
                <a:latin typeface="Bahnschrift SemiBold Condensed" panose="020B0502040204020203" pitchFamily="34" charset="0"/>
              </a:rPr>
              <a:t>  - лаборатория технических испытаний</a:t>
            </a:r>
          </a:p>
          <a:p>
            <a:pPr eaLnBrk="1" hangingPunct="1"/>
            <a:r>
              <a:rPr lang="ru-RU" altLang="ru-RU" sz="3200" dirty="0">
                <a:solidFill>
                  <a:srgbClr val="333399"/>
                </a:solidFill>
                <a:latin typeface="Bahnschrift SemiBold Condensed" panose="020B0502040204020203" pitchFamily="34" charset="0"/>
              </a:rPr>
              <a:t>  - лаборатория микробиологических исследований</a:t>
            </a:r>
          </a:p>
          <a:p>
            <a:pPr eaLnBrk="1" hangingPunct="1"/>
            <a:r>
              <a:rPr lang="ru-RU" altLang="ru-RU" sz="3200" dirty="0">
                <a:solidFill>
                  <a:srgbClr val="333399"/>
                </a:solidFill>
                <a:latin typeface="Bahnschrift SemiBold Condensed" panose="020B0502040204020203" pitchFamily="34" charset="0"/>
              </a:rPr>
              <a:t>  - лаборатория токсикологических исследований</a:t>
            </a:r>
          </a:p>
          <a:p>
            <a:pPr eaLnBrk="1" hangingPunct="1"/>
            <a:r>
              <a:rPr lang="ru-RU" altLang="ru-RU" sz="3200" dirty="0">
                <a:solidFill>
                  <a:srgbClr val="333399"/>
                </a:solidFill>
                <a:latin typeface="Bahnschrift SemiBold Condensed" panose="020B0502040204020203" pitchFamily="34" charset="0"/>
              </a:rPr>
              <a:t>  - лаборатория гистологических исследований</a:t>
            </a:r>
          </a:p>
          <a:p>
            <a:pPr eaLnBrk="1" hangingPunct="1"/>
            <a:endParaRPr lang="ru-RU" altLang="ru-RU" sz="2000" dirty="0">
              <a:latin typeface="Calibri" pitchFamily="34" charset="0"/>
            </a:endParaRPr>
          </a:p>
        </p:txBody>
      </p:sp>
      <p:pic>
        <p:nvPicPr>
          <p:cNvPr id="6" name="Picture 8" descr="20190529_172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5" y="595746"/>
            <a:ext cx="3906982" cy="252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479" y="5173439"/>
            <a:ext cx="2692756" cy="112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95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3410" y="862424"/>
            <a:ext cx="1081659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Предлагаем </a:t>
            </a:r>
            <a:r>
              <a:rPr lang="ru-RU" sz="5400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Консорциуму принять участие в проекте создания лаборатории </a:t>
            </a:r>
            <a:endParaRPr lang="ru-RU" sz="5400" dirty="0" smtClean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  <a:p>
            <a:pPr algn="ctr"/>
            <a:r>
              <a:rPr lang="ru-RU" sz="4000" dirty="0" smtClean="0">
                <a:latin typeface="Bahnschrift SemiBold Condensed" panose="020B0502040204020203" pitchFamily="34" charset="0"/>
              </a:rPr>
              <a:t>для </a:t>
            </a:r>
            <a:r>
              <a:rPr lang="ru-RU" sz="4000" dirty="0">
                <a:latin typeface="Bahnschrift SemiBold Condensed" panose="020B0502040204020203" pitchFamily="34" charset="0"/>
              </a:rPr>
              <a:t>проведения микробиологических, токсикологических и технических испытаний имплантируемых медицинских изделий с евразийской и международной аккредитацией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927319" y="4873275"/>
            <a:ext cx="6343074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altLang="ru-RU" b="1" dirty="0" smtClean="0">
                <a:latin typeface="Bahnschrift SemiBold Condensed" panose="020B0502040204020203" pitchFamily="34" charset="0"/>
              </a:rPr>
              <a:t>ЗАО </a:t>
            </a:r>
            <a:r>
              <a:rPr lang="ru-RU" altLang="ru-RU" b="1" dirty="0">
                <a:latin typeface="Bahnschrift SemiBold Condensed" panose="020B0502040204020203" pitchFamily="34" charset="0"/>
              </a:rPr>
              <a:t>НПП «</a:t>
            </a:r>
            <a:r>
              <a:rPr lang="ru-RU" altLang="ru-RU" b="1" dirty="0" err="1">
                <a:latin typeface="Bahnschrift SemiBold Condensed" panose="020B0502040204020203" pitchFamily="34" charset="0"/>
              </a:rPr>
              <a:t>МедИнж</a:t>
            </a:r>
            <a:r>
              <a:rPr lang="ru-RU" altLang="ru-RU" b="1" dirty="0" smtClean="0">
                <a:latin typeface="Bahnschrift SemiBold Condensed" panose="020B0502040204020203" pitchFamily="34" charset="0"/>
              </a:rPr>
              <a:t>» </a:t>
            </a:r>
            <a:r>
              <a:rPr lang="ru-RU" altLang="ru-RU" b="1" dirty="0" smtClean="0">
                <a:latin typeface="Bahnschrift SemiBold Condensed" panose="020B0502040204020203" pitchFamily="34" charset="0"/>
              </a:rPr>
              <a:t>/ ООО «</a:t>
            </a:r>
            <a:r>
              <a:rPr lang="ru-RU" altLang="ru-RU" b="1" dirty="0" err="1" smtClean="0">
                <a:latin typeface="Bahnschrift SemiBold Condensed" panose="020B0502040204020203" pitchFamily="34" charset="0"/>
              </a:rPr>
              <a:t>МедИнтелл</a:t>
            </a:r>
            <a:r>
              <a:rPr lang="ru-RU" altLang="ru-RU" b="1" dirty="0" smtClean="0">
                <a:latin typeface="Bahnschrift SemiBold Condensed" panose="020B0502040204020203" pitchFamily="34" charset="0"/>
              </a:rPr>
              <a:t>»</a:t>
            </a:r>
            <a:endParaRPr lang="ru-RU" altLang="ru-RU" b="1" dirty="0">
              <a:latin typeface="Bahnschrift SemiBold Condensed" panose="020B0502040204020203" pitchFamily="34" charset="0"/>
            </a:endParaRPr>
          </a:p>
          <a:p>
            <a:pPr algn="r" eaLnBrk="1" hangingPunct="1"/>
            <a:r>
              <a:rPr lang="ru-RU" altLang="ru-RU" dirty="0" smtClean="0">
                <a:latin typeface="Bahnschrift SemiBold Condensed" panose="020B0502040204020203" pitchFamily="34" charset="0"/>
              </a:rPr>
              <a:t>+7 (8412) 93 47 63</a:t>
            </a:r>
            <a:endParaRPr lang="ru-RU" altLang="ru-RU" dirty="0">
              <a:latin typeface="Bahnschrift SemiBold Condensed" panose="020B0502040204020203" pitchFamily="34" charset="0"/>
            </a:endParaRPr>
          </a:p>
          <a:p>
            <a:pPr algn="r" eaLnBrk="1" hangingPunct="1"/>
            <a:r>
              <a:rPr lang="en-US" altLang="ru-RU" dirty="0" smtClean="0">
                <a:latin typeface="Bahnschrift SemiBold Condensed" panose="020B0502040204020203" pitchFamily="34" charset="0"/>
              </a:rPr>
              <a:t>a.medeng@mail.ru</a:t>
            </a:r>
          </a:p>
          <a:p>
            <a:pPr algn="r" eaLnBrk="1" hangingPunct="1"/>
            <a:r>
              <a:rPr lang="en-US" altLang="ru-RU" dirty="0" smtClean="0">
                <a:latin typeface="Bahnschrift SemiBold Condensed" panose="020B0502040204020203" pitchFamily="34" charset="0"/>
              </a:rPr>
              <a:t>a.evdokimov@medintell.ru</a:t>
            </a:r>
            <a:endParaRPr lang="ru-RU" altLang="ru-RU" dirty="0">
              <a:latin typeface="Bahnschrift SemiBold Condensed" panose="020B0502040204020203" pitchFamily="34" charset="0"/>
            </a:endParaRPr>
          </a:p>
          <a:p>
            <a:pPr algn="r" eaLnBrk="1" hangingPunct="1"/>
            <a:endParaRPr lang="ru-RU" altLang="ru-RU" sz="1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85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285</Words>
  <Application>Microsoft Office PowerPoint</Application>
  <PresentationFormat>Широкоэкранный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Bahnschrift SemiBold Condensed</vt:lpstr>
      <vt:lpstr>Calibri</vt:lpstr>
      <vt:lpstr>Calibri Light</vt:lpstr>
      <vt:lpstr>Тема Office</vt:lpstr>
      <vt:lpstr>Перспективы и проблемы организации производства новых имплантов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и проблемы организации производства новых имплантов</dc:title>
  <dc:creator>Пользователь</dc:creator>
  <cp:lastModifiedBy>Пользователь</cp:lastModifiedBy>
  <cp:revision>20</cp:revision>
  <dcterms:created xsi:type="dcterms:W3CDTF">2021-08-25T12:06:23Z</dcterms:created>
  <dcterms:modified xsi:type="dcterms:W3CDTF">2021-08-25T20:23:40Z</dcterms:modified>
</cp:coreProperties>
</file>